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38"/>
  </p:notesMasterIdLst>
  <p:handoutMasterIdLst>
    <p:handoutMasterId r:id="rId39"/>
  </p:handoutMasterIdLst>
  <p:sldIdLst>
    <p:sldId id="311" r:id="rId2"/>
    <p:sldId id="312" r:id="rId3"/>
    <p:sldId id="331" r:id="rId4"/>
    <p:sldId id="332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25" r:id="rId18"/>
    <p:sldId id="326" r:id="rId19"/>
    <p:sldId id="327" r:id="rId20"/>
    <p:sldId id="328" r:id="rId21"/>
    <p:sldId id="329" r:id="rId22"/>
    <p:sldId id="330" r:id="rId23"/>
    <p:sldId id="333" r:id="rId24"/>
    <p:sldId id="334" r:id="rId25"/>
    <p:sldId id="335" r:id="rId26"/>
    <p:sldId id="336" r:id="rId27"/>
    <p:sldId id="337" r:id="rId28"/>
    <p:sldId id="338" r:id="rId29"/>
    <p:sldId id="339" r:id="rId30"/>
    <p:sldId id="340" r:id="rId31"/>
    <p:sldId id="341" r:id="rId32"/>
    <p:sldId id="342" r:id="rId33"/>
    <p:sldId id="343" r:id="rId34"/>
    <p:sldId id="344" r:id="rId35"/>
    <p:sldId id="345" r:id="rId36"/>
    <p:sldId id="346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2808" y="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505200" y="0"/>
            <a:ext cx="3352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MCA 203 , Data Base Management System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34400"/>
            <a:ext cx="5943600" cy="6080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© </a:t>
            </a:r>
            <a:r>
              <a:rPr lang="en-US" err="1"/>
              <a:t>Bharati</a:t>
            </a:r>
            <a:r>
              <a:rPr lang="en-US"/>
              <a:t> </a:t>
            </a:r>
            <a:r>
              <a:rPr lang="en-US" err="1"/>
              <a:t>Vidyapeeth’s</a:t>
            </a:r>
            <a:r>
              <a:rPr lang="en-US"/>
              <a:t> Institute of Computer Applications and Management, </a:t>
            </a:r>
          </a:p>
          <a:p>
            <a:pPr>
              <a:defRPr/>
            </a:pPr>
            <a:r>
              <a:rPr lang="en-US"/>
              <a:t>New Delhi-63, By </a:t>
            </a:r>
            <a:r>
              <a:rPr lang="en-US" err="1"/>
              <a:t>Vaibhav</a:t>
            </a:r>
            <a:r>
              <a:rPr lang="en-US"/>
              <a:t> </a:t>
            </a:r>
            <a:r>
              <a:rPr lang="en-US" err="1"/>
              <a:t>Singhal</a:t>
            </a:r>
            <a:r>
              <a:rPr lang="en-US"/>
              <a:t>, Asst. Professor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248400" y="8685213"/>
            <a:ext cx="608013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8B088B9-5E21-4B4B-9AF2-5B461A9AD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67586F0-A6E3-49A6-B99D-30E399A5C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F85344-386C-4823-A753-C921A108AEAA}" type="slidenum">
              <a:rPr lang="en-US" smtClean="0">
                <a:cs typeface="Arial" charset="0"/>
              </a:rPr>
              <a:pPr/>
              <a:t>1</a:t>
            </a:fld>
            <a:endParaRPr lang="en-US">
              <a:cs typeface="Arial" charset="0"/>
            </a:endParaRPr>
          </a:p>
        </p:txBody>
      </p:sp>
      <p:sp>
        <p:nvSpPr>
          <p:cNvPr id="17715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1A2A96F-3AAB-46F3-9D37-C4A206416CA0}" type="slidenum">
              <a:rPr lang="en-US" sz="1200"/>
              <a:pPr algn="r"/>
              <a:t>1</a:t>
            </a:fld>
            <a:endParaRPr lang="en-US" sz="1200"/>
          </a:p>
        </p:txBody>
      </p:sp>
      <p:sp>
        <p:nvSpPr>
          <p:cNvPr id="17715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/>
          <a:lstStyle/>
          <a:p>
            <a:pPr algn="r" eaLnBrk="0" hangingPunct="0"/>
            <a:fld id="{01BE7044-9235-4C24-940B-4A012AD180E5}" type="slidenum">
              <a:rPr lang="en-US" sz="1200">
                <a:latin typeface="Times New Roman" pitchFamily="18" charset="0"/>
              </a:rPr>
              <a:pPr algn="r" eaLnBrk="0" hangingPunct="0"/>
              <a:t>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771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0250" y="63500"/>
            <a:ext cx="2633663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0" y="6477000"/>
            <a:ext cx="9144000" cy="381000"/>
            <a:chOff x="0" y="4103"/>
            <a:chExt cx="5760" cy="217"/>
          </a:xfrm>
        </p:grpSpPr>
        <p:sp>
          <p:nvSpPr>
            <p:cNvPr id="5" name="Rectangle 5"/>
            <p:cNvSpPr>
              <a:spLocks noChangeArrowheads="1"/>
            </p:cNvSpPr>
            <p:nvPr userDrawn="1"/>
          </p:nvSpPr>
          <p:spPr bwMode="auto">
            <a:xfrm>
              <a:off x="0" y="4103"/>
              <a:ext cx="5760" cy="217"/>
            </a:xfrm>
            <a:prstGeom prst="rec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" name="Text Box 6"/>
            <p:cNvSpPr txBox="1">
              <a:spLocks noChangeArrowheads="1"/>
            </p:cNvSpPr>
            <p:nvPr userDrawn="1"/>
          </p:nvSpPr>
          <p:spPr bwMode="auto">
            <a:xfrm>
              <a:off x="50" y="4115"/>
              <a:ext cx="5290" cy="1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000" b="1" dirty="0">
                  <a:solidFill>
                    <a:schemeClr val="bg1"/>
                  </a:solidFill>
                </a:rPr>
                <a:t>© </a:t>
              </a:r>
              <a:r>
                <a:rPr lang="en-US" sz="1000" b="1" dirty="0" err="1">
                  <a:solidFill>
                    <a:schemeClr val="bg1"/>
                  </a:solidFill>
                </a:rPr>
                <a:t>Bharati</a:t>
              </a:r>
              <a:r>
                <a:rPr lang="en-US" sz="1000" b="1" dirty="0">
                  <a:solidFill>
                    <a:schemeClr val="bg1"/>
                  </a:solidFill>
                </a:rPr>
                <a:t> </a:t>
              </a:r>
              <a:r>
                <a:rPr lang="en-US" sz="1000" b="1" dirty="0" err="1">
                  <a:solidFill>
                    <a:schemeClr val="bg1"/>
                  </a:solidFill>
                </a:rPr>
                <a:t>Vidyapeeth’s</a:t>
              </a:r>
              <a:r>
                <a:rPr lang="en-US" sz="1000" b="1" dirty="0">
                  <a:solidFill>
                    <a:schemeClr val="bg1"/>
                  </a:solidFill>
                </a:rPr>
                <a:t> Institute of Computer Applications and Management, New Delhi-63, by</a:t>
              </a:r>
              <a:r>
                <a:rPr lang="en-US" sz="1100" b="1" dirty="0">
                  <a:solidFill>
                    <a:schemeClr val="bg1"/>
                  </a:solidFill>
                </a:rPr>
                <a:t>  </a:t>
              </a:r>
              <a:r>
                <a:rPr lang="en-US" sz="1100" b="1" dirty="0" err="1">
                  <a:solidFill>
                    <a:schemeClr val="bg1"/>
                  </a:solidFill>
                </a:rPr>
                <a:t>Narinder</a:t>
              </a:r>
              <a:r>
                <a:rPr lang="en-US" sz="1100" b="1" dirty="0">
                  <a:solidFill>
                    <a:schemeClr val="bg1"/>
                  </a:solidFill>
                </a:rPr>
                <a:t> </a:t>
              </a:r>
              <a:r>
                <a:rPr lang="en-US" sz="1100" b="1" dirty="0" err="1">
                  <a:solidFill>
                    <a:schemeClr val="bg1"/>
                  </a:solidFill>
                </a:rPr>
                <a:t>Kaur</a:t>
              </a:r>
              <a:r>
                <a:rPr lang="en-US" sz="1100" b="1" dirty="0">
                  <a:solidFill>
                    <a:schemeClr val="bg1"/>
                  </a:solidFill>
                </a:rPr>
                <a:t> </a:t>
              </a:r>
              <a:r>
                <a:rPr lang="en-US" sz="1100" b="1" dirty="0" err="1">
                  <a:solidFill>
                    <a:schemeClr val="bg1"/>
                  </a:solidFill>
                </a:rPr>
                <a:t>Seera</a:t>
              </a:r>
              <a:r>
                <a:rPr lang="en-US" sz="1100" b="1" dirty="0">
                  <a:solidFill>
                    <a:schemeClr val="bg1"/>
                  </a:solidFill>
                </a:rPr>
                <a:t>, Asst. Professor</a:t>
              </a:r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5441" y="4139"/>
              <a:ext cx="299" cy="1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fld id="{8A500BD5-EDE2-4B2A-A868-81301B237CC9}" type="slidenum">
                <a:rPr lang="en-US" sz="1100" b="1" u="none" smtClean="0">
                  <a:solidFill>
                    <a:schemeClr val="bg1"/>
                  </a:solidFill>
                  <a:cs typeface="+mn-cs"/>
                </a:rPr>
                <a:pPr algn="ctr" eaLnBrk="0" hangingPunct="0">
                  <a:spcBef>
                    <a:spcPct val="50000"/>
                  </a:spcBef>
                  <a:defRPr/>
                </a:pPr>
                <a:t>‹#›</a:t>
              </a:fld>
              <a:endParaRPr lang="en-US" sz="1100" b="1" u="none" dirty="0">
                <a:solidFill>
                  <a:schemeClr val="bg1"/>
                </a:solidFill>
                <a:cs typeface="+mn-cs"/>
              </a:endParaRPr>
            </a:p>
          </p:txBody>
        </p:sp>
      </p:grpSp>
      <p:grpSp>
        <p:nvGrpSpPr>
          <p:cNvPr id="8" name="Group 8"/>
          <p:cNvGrpSpPr>
            <a:grpSpLocks/>
          </p:cNvGrpSpPr>
          <p:nvPr/>
        </p:nvGrpSpPr>
        <p:grpSpPr bwMode="auto">
          <a:xfrm>
            <a:off x="0" y="1274763"/>
            <a:ext cx="9144000" cy="204787"/>
            <a:chOff x="0" y="803"/>
            <a:chExt cx="5760" cy="129"/>
          </a:xfrm>
        </p:grpSpPr>
        <p:sp>
          <p:nvSpPr>
            <p:cNvPr id="9" name="Rectangle 9"/>
            <p:cNvSpPr>
              <a:spLocks noChangeArrowheads="1"/>
            </p:cNvSpPr>
            <p:nvPr userDrawn="1"/>
          </p:nvSpPr>
          <p:spPr bwMode="auto">
            <a:xfrm>
              <a:off x="0" y="803"/>
              <a:ext cx="5760" cy="91"/>
            </a:xfrm>
            <a:prstGeom prst="rec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 userDrawn="1"/>
          </p:nvSpPr>
          <p:spPr bwMode="auto">
            <a:xfrm>
              <a:off x="0" y="905"/>
              <a:ext cx="5760" cy="2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716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89063" y="2676525"/>
            <a:ext cx="6400800" cy="2716213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5450" y="274638"/>
            <a:ext cx="2176463" cy="596423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2888" y="274638"/>
            <a:ext cx="6380162" cy="5964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42888" y="1014413"/>
            <a:ext cx="4278312" cy="5224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73600" y="1014413"/>
            <a:ext cx="4278313" cy="25352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73600" y="3702050"/>
            <a:ext cx="4278313" cy="2536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2888" y="1014413"/>
            <a:ext cx="4278312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3600" y="1014413"/>
            <a:ext cx="4278313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2888" y="1014413"/>
            <a:ext cx="8709025" cy="522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5875" y="15875"/>
            <a:ext cx="1465263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1506538" y="142875"/>
            <a:ext cx="7413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sz="2400">
              <a:latin typeface="Times New Roman" pitchFamily="18" charset="0"/>
              <a:cs typeface="+mn-cs"/>
            </a:endParaRPr>
          </a:p>
        </p:txBody>
      </p:sp>
      <p:sp>
        <p:nvSpPr>
          <p:cNvPr id="70665" name="Rectangle 9"/>
          <p:cNvSpPr>
            <a:spLocks noChangeArrowheads="1"/>
          </p:cNvSpPr>
          <p:nvPr/>
        </p:nvSpPr>
        <p:spPr bwMode="auto">
          <a:xfrm>
            <a:off x="0" y="693738"/>
            <a:ext cx="9144000" cy="144462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0666" name="Rectangle 10"/>
          <p:cNvSpPr>
            <a:spLocks noChangeArrowheads="1"/>
          </p:cNvSpPr>
          <p:nvPr/>
        </p:nvSpPr>
        <p:spPr bwMode="auto">
          <a:xfrm>
            <a:off x="0" y="841375"/>
            <a:ext cx="9144000" cy="42863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0667" name="Rectangle 11"/>
          <p:cNvSpPr>
            <a:spLocks noChangeArrowheads="1"/>
          </p:cNvSpPr>
          <p:nvPr/>
        </p:nvSpPr>
        <p:spPr bwMode="auto">
          <a:xfrm>
            <a:off x="1495425" y="14288"/>
            <a:ext cx="7648575" cy="696912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>
              <a:solidFill>
                <a:srgbClr val="FEF8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70669" name="Rectangle 13"/>
          <p:cNvSpPr>
            <a:spLocks noChangeArrowheads="1"/>
          </p:cNvSpPr>
          <p:nvPr userDrawn="1"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0670" name="Text Box 14"/>
          <p:cNvSpPr txBox="1">
            <a:spLocks noChangeArrowheads="1"/>
          </p:cNvSpPr>
          <p:nvPr userDrawn="1"/>
        </p:nvSpPr>
        <p:spPr bwMode="auto">
          <a:xfrm>
            <a:off x="79375" y="6498069"/>
            <a:ext cx="8397875" cy="259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00" b="1" dirty="0">
                <a:solidFill>
                  <a:schemeClr val="bg1"/>
                </a:solidFill>
              </a:rPr>
              <a:t>© </a:t>
            </a:r>
            <a:r>
              <a:rPr lang="en-US" sz="1000" b="1" dirty="0" err="1">
                <a:solidFill>
                  <a:schemeClr val="bg1"/>
                </a:solidFill>
              </a:rPr>
              <a:t>Bharati</a:t>
            </a:r>
            <a:r>
              <a:rPr lang="en-US" sz="1000" b="1" dirty="0">
                <a:solidFill>
                  <a:schemeClr val="bg1"/>
                </a:solidFill>
              </a:rPr>
              <a:t> </a:t>
            </a:r>
            <a:r>
              <a:rPr lang="en-US" sz="1000" b="1" dirty="0" err="1">
                <a:solidFill>
                  <a:schemeClr val="bg1"/>
                </a:solidFill>
              </a:rPr>
              <a:t>Vidyapeeth’s</a:t>
            </a:r>
            <a:r>
              <a:rPr lang="en-US" sz="1000" b="1" dirty="0">
                <a:solidFill>
                  <a:schemeClr val="bg1"/>
                </a:solidFill>
              </a:rPr>
              <a:t> Institute of Computer Applications and Management, New Delhi-63, by</a:t>
            </a:r>
            <a:r>
              <a:rPr lang="en-US" sz="1100" b="1" dirty="0">
                <a:solidFill>
                  <a:schemeClr val="bg1"/>
                </a:solidFill>
              </a:rPr>
              <a:t>  </a:t>
            </a:r>
            <a:r>
              <a:rPr lang="en-US" sz="1100" b="1" dirty="0" err="1">
                <a:solidFill>
                  <a:schemeClr val="bg1"/>
                </a:solidFill>
              </a:rPr>
              <a:t>Narinder</a:t>
            </a:r>
            <a:r>
              <a:rPr lang="en-US" sz="1100" b="1" dirty="0">
                <a:solidFill>
                  <a:schemeClr val="bg1"/>
                </a:solidFill>
              </a:rPr>
              <a:t> </a:t>
            </a:r>
            <a:r>
              <a:rPr lang="en-US" sz="1100" b="1" dirty="0" err="1">
                <a:solidFill>
                  <a:schemeClr val="bg1"/>
                </a:solidFill>
              </a:rPr>
              <a:t>Kaur</a:t>
            </a:r>
            <a:r>
              <a:rPr lang="en-US" sz="1100" b="1" dirty="0">
                <a:solidFill>
                  <a:schemeClr val="bg1"/>
                </a:solidFill>
              </a:rPr>
              <a:t> </a:t>
            </a:r>
            <a:r>
              <a:rPr lang="en-US" sz="1100" b="1" dirty="0" err="1">
                <a:solidFill>
                  <a:schemeClr val="bg1"/>
                </a:solidFill>
              </a:rPr>
              <a:t>Seera</a:t>
            </a:r>
            <a:r>
              <a:rPr lang="en-US" sz="1100" b="1" dirty="0">
                <a:solidFill>
                  <a:schemeClr val="bg1"/>
                </a:solidFill>
              </a:rPr>
              <a:t> , Asst. Professor</a:t>
            </a:r>
          </a:p>
        </p:txBody>
      </p:sp>
      <p:sp>
        <p:nvSpPr>
          <p:cNvPr id="70671" name="Text Box 15"/>
          <p:cNvSpPr txBox="1">
            <a:spLocks noChangeArrowheads="1"/>
          </p:cNvSpPr>
          <p:nvPr/>
        </p:nvSpPr>
        <p:spPr bwMode="auto">
          <a:xfrm>
            <a:off x="8477250" y="6540207"/>
            <a:ext cx="635000" cy="259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200" b="1" u="none" dirty="0">
                <a:solidFill>
                  <a:schemeClr val="bg1"/>
                </a:solidFill>
                <a:latin typeface="Calibri" panose="020F0502020204030204" pitchFamily="34" charset="0"/>
                <a:cs typeface="+mn-cs"/>
              </a:rPr>
              <a:t>PR</a:t>
            </a:r>
            <a:r>
              <a:rPr lang="en-US" sz="1200" b="1" u="none" dirty="0">
                <a:solidFill>
                  <a:schemeClr val="bg1"/>
                </a:solidFill>
                <a:cs typeface="+mn-cs"/>
              </a:rPr>
              <a:t>.</a:t>
            </a:r>
            <a:fld id="{26A1916D-8DA9-4123-8B67-5430CDBB4D79}" type="slidenum">
              <a:rPr lang="en-US" sz="1200" b="1" u="none" smtClean="0">
                <a:solidFill>
                  <a:schemeClr val="bg1"/>
                </a:solidFill>
                <a:cs typeface="+mn-cs"/>
              </a:rPr>
              <a:t>‹#›</a:t>
            </a:fld>
            <a:endParaRPr lang="en-US" sz="800" b="1" u="none" dirty="0">
              <a:solidFill>
                <a:schemeClr val="bg1"/>
              </a:solidFill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0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0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06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0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 build="p" autoUpdateAnimBg="0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06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0658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06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0658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06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0658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06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0658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06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065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400">
          <a:solidFill>
            <a:srgbClr val="000099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200">
          <a:solidFill>
            <a:srgbClr val="993300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sz="2100">
          <a:solidFill>
            <a:srgbClr val="FF9900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2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381000" y="2209800"/>
            <a:ext cx="8153400" cy="2411413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anchorCtr="1"/>
          <a:lstStyle/>
          <a:p>
            <a:pPr eaLnBrk="1" hangingPunct="1"/>
            <a:r>
              <a:rPr lang="en-US" sz="6600" b="1" dirty="0"/>
              <a:t>Pre-Requisite based Course Material for DBMS</a:t>
            </a:r>
            <a:br>
              <a:rPr lang="en-US" sz="4800" dirty="0"/>
            </a:br>
            <a:endParaRPr lang="en-US" sz="4800" b="1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685800" y="1676400"/>
            <a:ext cx="7772400" cy="4114800"/>
          </a:xfrm>
          <a:prstGeom prst="rect">
            <a:avLst/>
          </a:prstGeom>
          <a:ln/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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T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(“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S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is a subset of 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T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”) means that every element of 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S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is also an element of 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T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S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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T 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 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x 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(</a:t>
            </a:r>
            <a:r>
              <a:rPr kumimoji="0" lang="en-US" altLang="ko-KR" sz="2800" b="0" i="1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x</a:t>
            </a:r>
            <a:r>
              <a:rPr kumimoji="0" lang="en-US" altLang="ko-KR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</a:t>
            </a:r>
            <a:r>
              <a:rPr kumimoji="0" lang="en-US" altLang="ko-KR" sz="2800" b="0" i="1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S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 </a:t>
            </a:r>
            <a:r>
              <a:rPr kumimoji="0" lang="en-US" altLang="ko-KR" sz="2800" b="0" i="1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x</a:t>
            </a:r>
            <a:r>
              <a:rPr kumimoji="0" lang="en-US" altLang="ko-KR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</a:t>
            </a:r>
            <a:r>
              <a:rPr kumimoji="0" lang="en-US" altLang="ko-KR" sz="2800" b="0" i="1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T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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S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, 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S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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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T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(“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S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is a superset of 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T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”) means 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T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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S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Note 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S=T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 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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T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 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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T.</a:t>
            </a:r>
            <a:endParaRPr lang="en-US" altLang="ko-KR" sz="2800" kern="0" dirty="0">
              <a:latin typeface="+mn-lt"/>
              <a:ea typeface="굴림" charset="-127"/>
              <a:cs typeface="+mn-cs"/>
              <a:sym typeface="Symbol" pitchFamily="18" charset="2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	              means (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S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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T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), 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i.e.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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x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(</a:t>
            </a:r>
            <a:r>
              <a:rPr kumimoji="0" lang="en-US" altLang="ko-KR" sz="2800" b="0" i="1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x</a:t>
            </a:r>
            <a:r>
              <a:rPr kumimoji="0" lang="en-US" altLang="ko-KR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</a:t>
            </a:r>
            <a:r>
              <a:rPr kumimoji="0" lang="en-US" altLang="ko-KR" sz="2800" b="0" i="1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S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 </a:t>
            </a:r>
            <a:r>
              <a:rPr kumimoji="0" lang="en-US" altLang="ko-KR" sz="2800" b="0" i="1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x</a:t>
            </a:r>
            <a:r>
              <a:rPr kumimoji="0" lang="en-US" altLang="ko-KR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</a:t>
            </a:r>
            <a:r>
              <a:rPr kumimoji="0" lang="en-US" altLang="ko-KR" sz="2800" b="0" i="1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T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)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219200" y="4724400"/>
          <a:ext cx="114300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431640" imgH="203040" progId="Equation.3">
                  <p:embed/>
                </p:oleObj>
              </mc:Choice>
              <mc:Fallback>
                <p:oleObj name="Equation" r:id="rId3" imgW="43164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724400"/>
                        <a:ext cx="1143000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143000" y="0"/>
            <a:ext cx="7772400" cy="11430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400" b="0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Subset and Superset Relations</a:t>
            </a:r>
            <a:endParaRPr kumimoji="0" lang="en-US" altLang="ko-KR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굴림" charset="-127"/>
              <a:cs typeface="+mj-cs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685800" y="1981200"/>
            <a:ext cx="7772400" cy="4114800"/>
          </a:xfrm>
          <a:prstGeom prst="rect">
            <a:avLst/>
          </a:prstGeom>
          <a:ln/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The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power set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P(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) of a set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is the set of all subsets of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.  P(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) = {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x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|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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}.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E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g.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P({a,b}) = {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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{a}, {b}, {a,b}}.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Sometimes P(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) is written </a:t>
            </a:r>
            <a:r>
              <a:rPr kumimoji="0" lang="en-US" altLang="ko-KR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2</a:t>
            </a:r>
            <a:r>
              <a:rPr kumimoji="0" lang="en-US" altLang="ko-KR" sz="2800" b="0" i="1" u="none" strike="noStrike" kern="0" cap="none" spc="0" normalizeH="0" baseline="30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  <a:b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</a:b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Note that for finite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  |P(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)| = 2</a:t>
            </a:r>
            <a:r>
              <a:rPr kumimoji="0" lang="en-US" altLang="ko-KR" sz="2800" b="0" i="0" u="none" strike="noStrike" kern="0" cap="none" spc="0" normalizeH="0" baseline="30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|</a:t>
            </a:r>
            <a:r>
              <a:rPr kumimoji="0" lang="en-US" altLang="ko-KR" sz="2800" b="0" i="1" u="none" strike="noStrike" kern="0" cap="none" spc="0" normalizeH="0" baseline="30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</a:t>
            </a:r>
            <a:r>
              <a:rPr kumimoji="0" lang="en-US" altLang="ko-KR" sz="2800" b="0" i="0" u="none" strike="noStrike" kern="0" cap="none" spc="0" normalizeH="0" baseline="30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|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It turns out that |P(</a:t>
            </a:r>
            <a:r>
              <a:rPr kumimoji="0" lang="en-US" altLang="ko-KR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N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)| &gt; |</a:t>
            </a:r>
            <a:r>
              <a:rPr kumimoji="0" lang="en-US" altLang="ko-KR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N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|.</a:t>
            </a:r>
            <a:b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</a:b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There are different sizes of infinite sets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!</a:t>
            </a:r>
            <a:endParaRPr kumimoji="0" lang="en-US" altLang="ko-KR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066800" y="152400"/>
            <a:ext cx="7772400" cy="11430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400" b="0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The </a:t>
            </a:r>
            <a:r>
              <a:rPr kumimoji="0" lang="en-US" altLang="ko-KR" sz="4400" b="0" i="1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Power Set</a:t>
            </a:r>
            <a:r>
              <a:rPr kumimoji="0" lang="en-US" altLang="ko-KR" sz="4400" b="0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 Operation</a:t>
            </a:r>
            <a:endParaRPr kumimoji="0" lang="en-US" altLang="ko-KR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굴림" charset="-127"/>
              <a:cs typeface="+mj-cs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762000" y="1524000"/>
            <a:ext cx="7772400" cy="4343400"/>
          </a:xfrm>
          <a:prstGeom prst="rect">
            <a:avLst/>
          </a:prstGeom>
          <a:ln/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For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n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</a:t>
            </a:r>
            <a:r>
              <a:rPr kumimoji="0" lang="en-US" altLang="ko-KR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N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, 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n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ordered n-tuple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or a </a:t>
            </a:r>
            <a:r>
              <a:rPr kumimoji="0" lang="en-US" altLang="ko-KR" sz="2800" b="0" i="1" u="sng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sequence</a:t>
            </a:r>
            <a:r>
              <a:rPr kumimoji="0" lang="en-US" altLang="ko-KR" sz="2800" b="0" i="0" u="sng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0" lang="en-US" altLang="ko-KR" sz="2800" b="0" i="1" u="sng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of</a:t>
            </a:r>
            <a:r>
              <a:rPr kumimoji="0" lang="en-US" altLang="ko-KR" sz="2800" b="0" i="0" u="sng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0" lang="en-US" altLang="ko-KR" sz="2800" b="0" i="1" u="sng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length n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is written (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1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2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…,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1" u="none" strike="noStrike" kern="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n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). The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first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element is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1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etc.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These are like sets, except that duplicates matter, and the order makes a difference.</a:t>
            </a:r>
            <a:endParaRPr kumimoji="0" lang="en-US" altLang="ko-KR" sz="2800" b="0" i="1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Note (1, 2)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 (2, 1)  (2, 1, 1).</a:t>
            </a:r>
            <a:endParaRPr kumimoji="0" lang="en-US" altLang="ko-KR" sz="2800" b="0" i="1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Empty sequence, singlets, pairs, triples, quadruples, quin</a:t>
            </a:r>
            <a:r>
              <a:rPr kumimoji="0" lang="en-US" altLang="ko-KR" sz="2800" b="0" i="0" u="sng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tuples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…, 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n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-tuples.</a:t>
            </a:r>
            <a:endParaRPr kumimoji="0" lang="en-US" altLang="ko-KR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914400" y="152400"/>
            <a:ext cx="7772400" cy="11430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400" b="0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Ordered </a:t>
            </a:r>
            <a:r>
              <a:rPr kumimoji="0" lang="en-US" altLang="ko-KR" sz="4400" b="0" i="1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n</a:t>
            </a:r>
            <a:r>
              <a:rPr kumimoji="0" lang="en-US" altLang="ko-KR" sz="4400" b="0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-tuples</a:t>
            </a:r>
            <a:endParaRPr kumimoji="0" lang="en-US" altLang="ko-KR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굴림" charset="-127"/>
              <a:cs typeface="+mj-cs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685800" y="1676400"/>
            <a:ext cx="7772400" cy="4114800"/>
          </a:xfrm>
          <a:prstGeom prst="rect">
            <a:avLst/>
          </a:prstGeom>
          <a:ln/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For sets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their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Cartesian product</a:t>
            </a:r>
            <a:b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</a:b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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: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 {(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,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) |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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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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B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}.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E.g.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{a,b}{1,2} = {(a,1),(a,2),(b,1),(b,2)}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Note that for finite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,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,   |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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|=|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||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|.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Note that the Cartesian product is </a:t>
            </a:r>
            <a:r>
              <a:rPr kumimoji="0" lang="en-US" altLang="ko-KR" sz="2800" b="1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not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commutative: 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: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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=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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Extends to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  <a:r>
              <a:rPr kumimoji="0" lang="en-US" altLang="ko-KR" sz="2800" b="0" i="0" u="none" strike="noStrike" kern="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1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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  <a:r>
              <a:rPr kumimoji="0" lang="en-US" altLang="ko-KR" sz="2800" b="0" i="0" u="none" strike="noStrike" kern="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2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 … 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  <a:r>
              <a:rPr kumimoji="0" lang="en-US" altLang="ko-KR" sz="2800" b="0" i="1" u="none" strike="noStrike" kern="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n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...</a:t>
            </a:r>
            <a:endParaRPr kumimoji="0" lang="en-US" altLang="ko-KR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  <a:sym typeface="Symbol" pitchFamily="18" charset="2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066800" y="152400"/>
            <a:ext cx="7772400" cy="11430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400" b="0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Cartesian Products of Sets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685800" y="1524000"/>
            <a:ext cx="7772400" cy="4114800"/>
          </a:xfrm>
          <a:prstGeom prst="rect">
            <a:avLst/>
          </a:prstGeom>
          <a:ln/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For sets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their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u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nion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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is the set containing all elements that are either in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0" lang="en-US" altLang="ko-KR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or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(“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”)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in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(or, of course, in both).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Formally,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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,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: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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=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{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x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|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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</a:t>
            </a:r>
            <a:r>
              <a:rPr kumimoji="0" lang="en-US" altLang="ko-KR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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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}.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Note that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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contains all the elements of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0" lang="en-US" altLang="ko-KR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and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it contains all the elements of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: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b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</a:b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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,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: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(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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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) </a:t>
            </a:r>
            <a:r>
              <a:rPr kumimoji="0" lang="en-US" altLang="ko-KR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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(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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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)</a:t>
            </a:r>
            <a:endParaRPr kumimoji="0" lang="en-US" altLang="ko-KR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  <a:sym typeface="Symbol" pitchFamily="18" charset="2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990600" y="0"/>
            <a:ext cx="7772400" cy="11430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400" b="0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The Union Operator</a:t>
            </a:r>
            <a:endParaRPr kumimoji="0" lang="en-US" altLang="ko-KR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굴림" charset="-127"/>
              <a:cs typeface="+mj-cs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5800" y="1981200"/>
            <a:ext cx="7772400" cy="4114800"/>
          </a:xfrm>
          <a:prstGeom prst="rect">
            <a:avLst/>
          </a:prstGeom>
          <a:ln/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{a,b,c}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{2,3} = {a,b,c,2,3}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{2,3,5}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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{3,5,7}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= {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2,3,5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,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3,5,7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} =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{2,3,5,7} </a:t>
            </a:r>
            <a:endParaRPr kumimoji="0" lang="en-US" altLang="ko-KR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  <a:sym typeface="Symbol" pitchFamily="18" charset="2"/>
            </a:endParaRPr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219200" y="3505200"/>
            <a:ext cx="3505200" cy="1981200"/>
            <a:chOff x="624" y="2400"/>
            <a:chExt cx="2208" cy="1248"/>
          </a:xfrm>
        </p:grpSpPr>
        <p:sp>
          <p:nvSpPr>
            <p:cNvPr id="5" name="Oval 11"/>
            <p:cNvSpPr>
              <a:spLocks noChangeArrowheads="1"/>
            </p:cNvSpPr>
            <p:nvPr/>
          </p:nvSpPr>
          <p:spPr bwMode="auto">
            <a:xfrm>
              <a:off x="624" y="2400"/>
              <a:ext cx="1680" cy="960"/>
            </a:xfrm>
            <a:prstGeom prst="ellips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Oval 12"/>
            <p:cNvSpPr>
              <a:spLocks noChangeArrowheads="1"/>
            </p:cNvSpPr>
            <p:nvPr/>
          </p:nvSpPr>
          <p:spPr bwMode="auto">
            <a:xfrm>
              <a:off x="1104" y="2736"/>
              <a:ext cx="1728" cy="912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1008" y="2640"/>
              <a:ext cx="144" cy="240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/>
                </a:rPr>
                <a:t>2</a:t>
              </a:r>
            </a:p>
          </p:txBody>
        </p:sp>
        <p:sp>
          <p:nvSpPr>
            <p:cNvPr id="8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1392" y="2976"/>
              <a:ext cx="144" cy="240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/>
                </a:rPr>
                <a:t>3</a:t>
              </a:r>
            </a:p>
          </p:txBody>
        </p:sp>
        <p:sp>
          <p:nvSpPr>
            <p:cNvPr id="9" name="WordArt 15"/>
            <p:cNvSpPr>
              <a:spLocks noChangeArrowheads="1" noChangeShapeType="1" noTextEdit="1"/>
            </p:cNvSpPr>
            <p:nvPr/>
          </p:nvSpPr>
          <p:spPr bwMode="auto">
            <a:xfrm>
              <a:off x="1872" y="2880"/>
              <a:ext cx="144" cy="240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/>
                </a:rPr>
                <a:t>5</a:t>
              </a:r>
            </a:p>
          </p:txBody>
        </p:sp>
        <p:sp>
          <p:nvSpPr>
            <p:cNvPr id="10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2400" y="3120"/>
              <a:ext cx="144" cy="240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/>
                </a:rPr>
                <a:t>7</a:t>
              </a:r>
            </a:p>
          </p:txBody>
        </p:sp>
      </p:grpSp>
      <p:sp>
        <p:nvSpPr>
          <p:cNvPr id="11" name="Rectangle 6"/>
          <p:cNvSpPr txBox="1">
            <a:spLocks noChangeArrowheads="1"/>
          </p:cNvSpPr>
          <p:nvPr/>
        </p:nvSpPr>
        <p:spPr>
          <a:xfrm>
            <a:off x="1066800" y="152400"/>
            <a:ext cx="7772400" cy="11430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400" b="0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Union Examples</a:t>
            </a:r>
            <a:endParaRPr kumimoji="0" lang="en-US" altLang="ko-KR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굴림" charset="-127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609600" y="1524000"/>
            <a:ext cx="7772400" cy="4114800"/>
          </a:xfrm>
          <a:prstGeom prst="rect">
            <a:avLst/>
          </a:prstGeom>
          <a:ln/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For sets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their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intersection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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is the set containing all elements that are simultaneously in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 </a:t>
            </a:r>
            <a:r>
              <a:rPr kumimoji="0" lang="en-US" altLang="ko-KR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and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(“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”)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in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Formally,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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,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: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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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{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x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|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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</a:t>
            </a:r>
            <a:r>
              <a:rPr kumimoji="0" lang="en-US" altLang="ko-KR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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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}.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Note that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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is a subset of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0" lang="en-US" altLang="ko-KR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and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it is a subset of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: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b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</a:b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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,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: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(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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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) </a:t>
            </a:r>
            <a:r>
              <a:rPr kumimoji="0" lang="en-US" altLang="ko-KR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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(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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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ko-KR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990600" y="0"/>
            <a:ext cx="7772400" cy="11430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400" b="0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The Intersection Operator</a:t>
            </a:r>
            <a:endParaRPr kumimoji="0" lang="en-US" altLang="ko-KR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굴림" charset="-127"/>
              <a:cs typeface="+mj-cs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09600" y="1600200"/>
            <a:ext cx="7772400" cy="4114800"/>
          </a:xfrm>
          <a:prstGeom prst="rect">
            <a:avLst/>
          </a:prstGeom>
          <a:ln/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{a,b,c}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{2,3} = ___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{2,4,6}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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{3,4,5}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= ______</a:t>
            </a:r>
            <a:endParaRPr kumimoji="0" lang="en-US" altLang="ko-KR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  <a:sym typeface="Symbol" pitchFamily="18" charset="2"/>
            </a:endParaRPr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143000" y="2895600"/>
            <a:ext cx="3352800" cy="2590800"/>
            <a:chOff x="768" y="2064"/>
            <a:chExt cx="2112" cy="1632"/>
          </a:xfrm>
        </p:grpSpPr>
        <p:sp>
          <p:nvSpPr>
            <p:cNvPr id="4" name="Oval 7"/>
            <p:cNvSpPr>
              <a:spLocks noChangeArrowheads="1"/>
            </p:cNvSpPr>
            <p:nvPr/>
          </p:nvSpPr>
          <p:spPr bwMode="auto">
            <a:xfrm>
              <a:off x="768" y="2592"/>
              <a:ext cx="2112" cy="576"/>
            </a:xfrm>
            <a:prstGeom prst="ellips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Oval 8"/>
            <p:cNvSpPr>
              <a:spLocks noChangeArrowheads="1"/>
            </p:cNvSpPr>
            <p:nvPr/>
          </p:nvSpPr>
          <p:spPr bwMode="auto">
            <a:xfrm>
              <a:off x="1536" y="2064"/>
              <a:ext cx="576" cy="1632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WordArt 9"/>
            <p:cNvSpPr>
              <a:spLocks noChangeArrowheads="1" noChangeShapeType="1" noTextEdit="1"/>
            </p:cNvSpPr>
            <p:nvPr/>
          </p:nvSpPr>
          <p:spPr bwMode="auto">
            <a:xfrm>
              <a:off x="1200" y="2736"/>
              <a:ext cx="144" cy="240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/>
                </a:rPr>
                <a:t>2</a:t>
              </a:r>
            </a:p>
          </p:txBody>
        </p:sp>
        <p:sp>
          <p:nvSpPr>
            <p:cNvPr id="7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1776" y="2208"/>
              <a:ext cx="144" cy="240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/>
                </a:rPr>
                <a:t>3</a:t>
              </a:r>
            </a:p>
          </p:txBody>
        </p:sp>
        <p:sp>
          <p:nvSpPr>
            <p:cNvPr id="8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1728" y="3264"/>
              <a:ext cx="144" cy="240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/>
                </a:rPr>
                <a:t>5</a:t>
              </a:r>
            </a:p>
          </p:txBody>
        </p:sp>
        <p:sp>
          <p:nvSpPr>
            <p:cNvPr id="9" name="WordArt 12"/>
            <p:cNvSpPr>
              <a:spLocks noChangeArrowheads="1" noChangeShapeType="1" noTextEdit="1"/>
            </p:cNvSpPr>
            <p:nvPr/>
          </p:nvSpPr>
          <p:spPr bwMode="auto">
            <a:xfrm>
              <a:off x="2304" y="2784"/>
              <a:ext cx="144" cy="240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/>
                </a:rPr>
                <a:t>6</a:t>
              </a:r>
            </a:p>
          </p:txBody>
        </p:sp>
        <p:sp>
          <p:nvSpPr>
            <p:cNvPr id="10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1728" y="2784"/>
              <a:ext cx="144" cy="240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 Black"/>
                </a:rPr>
                <a:t>4</a:t>
              </a:r>
            </a:p>
          </p:txBody>
        </p:sp>
      </p:grp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3505200" y="14478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3200" dirty="0">
                <a:ea typeface="굴림" charset="-127"/>
                <a:sym typeface="Symbol" pitchFamily="18" charset="2"/>
              </a:rPr>
              <a:t></a:t>
            </a:r>
            <a:endParaRPr lang="ko-KR" altLang="en-US" dirty="0">
              <a:ea typeface="굴림" charset="-127"/>
              <a:sym typeface="Symbol" pitchFamily="18" charset="2"/>
            </a:endParaRP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4114800" y="1981200"/>
            <a:ext cx="83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3200" dirty="0">
                <a:solidFill>
                  <a:srgbClr val="006600"/>
                </a:solidFill>
                <a:ea typeface="굴림" charset="-127"/>
                <a:sym typeface="Symbol" pitchFamily="18" charset="2"/>
              </a:rPr>
              <a:t>{4}</a:t>
            </a:r>
            <a:endParaRPr lang="en-US" altLang="ko-KR" dirty="0">
              <a:solidFill>
                <a:srgbClr val="006600"/>
              </a:solidFill>
              <a:ea typeface="굴림" charset="-127"/>
              <a:sym typeface="Symbol" pitchFamily="18" charset="2"/>
            </a:endParaRPr>
          </a:p>
        </p:txBody>
      </p:sp>
      <p:sp>
        <p:nvSpPr>
          <p:cNvPr id="13" name="Rectangle 4"/>
          <p:cNvSpPr txBox="1">
            <a:spLocks noChangeArrowheads="1"/>
          </p:cNvSpPr>
          <p:nvPr/>
        </p:nvSpPr>
        <p:spPr>
          <a:xfrm>
            <a:off x="1143000" y="0"/>
            <a:ext cx="7772400" cy="11430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400" b="0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Intersection Examples</a:t>
            </a:r>
            <a:endParaRPr kumimoji="0" lang="en-US" altLang="ko-KR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굴림" charset="-127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utoUpdateAnimBg="0"/>
      <p:bldP spid="12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685800" y="1981200"/>
            <a:ext cx="7772400" cy="4114800"/>
          </a:xfrm>
          <a:prstGeom prst="rect">
            <a:avLst/>
          </a:prstGeom>
          <a:ln/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Two sets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are called</a:t>
            </a:r>
            <a:b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</a:b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disjoint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(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i.e.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unjoined)</a:t>
            </a:r>
            <a:b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</a:b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iff their intersection is</a:t>
            </a:r>
            <a:b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</a:b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empty.  (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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=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)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Example: the set of even</a:t>
            </a:r>
            <a:b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</a:b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integers is disjoint with</a:t>
            </a:r>
            <a:b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</a:b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the set of odd integers.</a:t>
            </a:r>
            <a:endParaRPr kumimoji="0" lang="en-US" altLang="ko-KR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5334000" y="1600200"/>
            <a:ext cx="3429000" cy="3886200"/>
            <a:chOff x="3360" y="1008"/>
            <a:chExt cx="2160" cy="2448"/>
          </a:xfrm>
        </p:grpSpPr>
        <p:sp>
          <p:nvSpPr>
            <p:cNvPr id="4" name="Line 5"/>
            <p:cNvSpPr>
              <a:spLocks noChangeShapeType="1"/>
            </p:cNvSpPr>
            <p:nvPr/>
          </p:nvSpPr>
          <p:spPr bwMode="auto">
            <a:xfrm flipH="1">
              <a:off x="3792" y="2976"/>
              <a:ext cx="144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Line 6"/>
            <p:cNvSpPr>
              <a:spLocks noChangeShapeType="1"/>
            </p:cNvSpPr>
            <p:nvPr/>
          </p:nvSpPr>
          <p:spPr bwMode="auto">
            <a:xfrm>
              <a:off x="4224" y="2976"/>
              <a:ext cx="192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4080" y="2352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Line 8"/>
            <p:cNvSpPr>
              <a:spLocks noChangeShapeType="1"/>
            </p:cNvSpPr>
            <p:nvPr/>
          </p:nvSpPr>
          <p:spPr bwMode="auto">
            <a:xfrm>
              <a:off x="3360" y="2160"/>
              <a:ext cx="528" cy="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 flipV="1">
              <a:off x="4320" y="2064"/>
              <a:ext cx="576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10"/>
            <p:cNvSpPr>
              <a:spLocks noChangeArrowheads="1"/>
            </p:cNvSpPr>
            <p:nvPr/>
          </p:nvSpPr>
          <p:spPr bwMode="auto">
            <a:xfrm>
              <a:off x="3888" y="1824"/>
              <a:ext cx="384" cy="384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11"/>
            <p:cNvSpPr>
              <a:spLocks noChangeArrowheads="1"/>
            </p:cNvSpPr>
            <p:nvPr/>
          </p:nvSpPr>
          <p:spPr bwMode="auto">
            <a:xfrm>
              <a:off x="3984" y="1920"/>
              <a:ext cx="48" cy="48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12"/>
            <p:cNvSpPr>
              <a:spLocks noChangeArrowheads="1"/>
            </p:cNvSpPr>
            <p:nvPr/>
          </p:nvSpPr>
          <p:spPr bwMode="auto">
            <a:xfrm>
              <a:off x="4128" y="1920"/>
              <a:ext cx="48" cy="48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AutoShape 13"/>
            <p:cNvSpPr>
              <a:spLocks noChangeArrowheads="1"/>
            </p:cNvSpPr>
            <p:nvPr/>
          </p:nvSpPr>
          <p:spPr bwMode="auto">
            <a:xfrm rot="5515029">
              <a:off x="4032" y="1968"/>
              <a:ext cx="96" cy="192"/>
            </a:xfrm>
            <a:prstGeom prst="moon">
              <a:avLst>
                <a:gd name="adj" fmla="val 5000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AutoShape 14"/>
            <p:cNvSpPr>
              <a:spLocks noChangeArrowheads="1"/>
            </p:cNvSpPr>
            <p:nvPr/>
          </p:nvSpPr>
          <p:spPr bwMode="auto">
            <a:xfrm>
              <a:off x="4320" y="1008"/>
              <a:ext cx="1200" cy="816"/>
            </a:xfrm>
            <a:prstGeom prst="wedgeEllipseCallout">
              <a:avLst>
                <a:gd name="adj1" fmla="val -45000"/>
                <a:gd name="adj2" fmla="val 55884"/>
              </a:avLst>
            </a:prstGeom>
            <a:solidFill>
              <a:schemeClr val="hlink"/>
            </a:solidFill>
            <a:ln w="57150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ko-KR" sz="2000">
                  <a:ea typeface="굴림" charset="-127"/>
                </a:rPr>
                <a:t>Help, I’ve</a:t>
              </a:r>
              <a:br>
                <a:rPr lang="en-US" altLang="ko-KR" sz="2000">
                  <a:ea typeface="굴림" charset="-127"/>
                </a:rPr>
              </a:br>
              <a:r>
                <a:rPr lang="en-US" altLang="ko-KR" sz="2000">
                  <a:ea typeface="굴림" charset="-127"/>
                </a:rPr>
                <a:t>been</a:t>
              </a:r>
              <a:br>
                <a:rPr lang="en-US" altLang="ko-KR" sz="2000">
                  <a:ea typeface="굴림" charset="-127"/>
                </a:rPr>
              </a:br>
              <a:r>
                <a:rPr lang="en-US" altLang="ko-KR" sz="2000">
                  <a:ea typeface="굴림" charset="-127"/>
                </a:rPr>
                <a:t>disjointed!</a:t>
              </a:r>
              <a:endParaRPr lang="en-US" altLang="ko-KR">
                <a:ea typeface="굴림" charset="-127"/>
              </a:endParaRPr>
            </a:p>
          </p:txBody>
        </p:sp>
      </p:grp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990600" y="0"/>
            <a:ext cx="7772400" cy="11430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400" b="0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Disjointedness</a:t>
            </a:r>
            <a:endParaRPr kumimoji="0" lang="en-US" altLang="ko-KR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굴림" charset="-127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LAS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609600" y="1600200"/>
            <a:ext cx="7772400" cy="4114800"/>
          </a:xfrm>
          <a:prstGeom prst="rect">
            <a:avLst/>
          </a:prstGeom>
          <a:ln/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For sets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the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difference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of A and 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written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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is the set of all elements that are in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but not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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: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 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x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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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 x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</a:t>
            </a:r>
            <a:b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</a:b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          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 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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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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 </a:t>
            </a:r>
            <a:endParaRPr kumimoji="0" lang="en-US" altLang="ko-KR" sz="2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Also called: </a:t>
            </a:r>
            <a:b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</a:b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The </a:t>
            </a:r>
            <a:r>
              <a:rPr kumimoji="0" lang="en-US" altLang="ko-KR" sz="2800" b="0" i="1" u="sng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complement</a:t>
            </a:r>
            <a:r>
              <a:rPr kumimoji="0" lang="en-US" altLang="ko-KR" sz="2800" b="0" i="0" u="sng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0" lang="en-US" altLang="ko-KR" sz="2800" b="0" i="1" u="sng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of</a:t>
            </a:r>
            <a:r>
              <a:rPr kumimoji="0" lang="en-US" altLang="ko-KR" sz="2800" b="0" i="0" u="sng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0" lang="en-US" altLang="ko-KR" sz="2800" b="0" i="1" u="sng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</a:t>
            </a:r>
            <a:r>
              <a:rPr kumimoji="0" lang="en-US" altLang="ko-KR" sz="2800" b="0" i="0" u="sng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0" lang="en-US" altLang="ko-KR" sz="2800" b="0" i="1" u="sng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with respect to</a:t>
            </a:r>
            <a:r>
              <a:rPr kumimoji="0" lang="en-US" altLang="ko-KR" sz="2800" b="0" i="0" u="sng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0" lang="en-US" altLang="ko-KR" sz="2800" b="0" i="1" u="sng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  <a:endParaRPr kumimoji="0" lang="en-US" altLang="ko-KR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914400" y="0"/>
            <a:ext cx="7772400" cy="11430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400" b="0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Set Difference</a:t>
            </a:r>
            <a:endParaRPr kumimoji="0" lang="en-US" altLang="ko-KR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굴림" charset="-127"/>
              <a:cs typeface="+mj-cs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600200" y="0"/>
            <a:ext cx="7543800" cy="9144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4000" dirty="0">
                <a:solidFill>
                  <a:srgbClr val="FFFF00"/>
                </a:solidFill>
              </a:rPr>
              <a:t>Introduction to Sets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33400" y="1371600"/>
            <a:ext cx="8153400" cy="41910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Definition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.   A </a:t>
            </a:r>
            <a:r>
              <a:rPr kumimoji="0" lang="en-US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Set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is any well defined collection of  “objects.”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Definition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.  The </a:t>
            </a:r>
            <a:r>
              <a:rPr kumimoji="0" lang="en-US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elements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of a set are the objects in a set.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Notation.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  Usually we denote sets with upper-case letters, elements with lower-case letters. The following notation is used to show set membership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means that </a:t>
            </a:r>
            <a:r>
              <a:rPr kumimoji="0" lang="en-US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x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is a member of the set A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means that </a:t>
            </a:r>
            <a:r>
              <a:rPr kumimoji="0" lang="en-US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x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is not a member of the set A.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685800" y="1981200"/>
            <a:ext cx="7772400" cy="4114800"/>
          </a:xfrm>
          <a:prstGeom prst="rect">
            <a:avLst/>
          </a:prstGeom>
          <a:ln/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{1,2,3,4,5,6} 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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{2,3,5,7,9,11} =</a:t>
            </a:r>
            <a:b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</a:b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         ___________</a:t>
            </a:r>
            <a:endParaRPr kumimoji="0" lang="en-US" altLang="ko-KR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Z 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 </a:t>
            </a:r>
            <a:r>
              <a:rPr kumimoji="0" lang="en-US" altLang="ko-KR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N 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 {… , -1, 0, 1, 2, … }  {0, 1, … }</a:t>
            </a:r>
            <a:b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</a:b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          = {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x 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| 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x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is an integer but not a nat. #}</a:t>
            </a:r>
            <a:b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</a:b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          = {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x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|</a:t>
            </a:r>
            <a:r>
              <a:rPr kumimoji="0" lang="en-US" altLang="ko-KR" sz="2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x</a:t>
            </a: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is a negative integer}</a:t>
            </a:r>
            <a:b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</a:br>
            <a:r>
              <a:rPr kumimoji="0" lang="en-US" altLang="ko-KR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          = {… , -3, -2, -1}</a:t>
            </a:r>
            <a:endParaRPr kumimoji="0" lang="en-US" altLang="ko-KR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2514600" y="23622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3200" dirty="0">
                <a:solidFill>
                  <a:srgbClr val="006600"/>
                </a:solidFill>
                <a:ea typeface="굴림" charset="-127"/>
              </a:rPr>
              <a:t>{1,4,6}</a:t>
            </a:r>
            <a:endParaRPr lang="en-US" altLang="ko-KR" dirty="0">
              <a:ea typeface="굴림" charset="-127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990600" y="152400"/>
            <a:ext cx="7772400" cy="11430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400" b="0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Set Difference Examples</a:t>
            </a:r>
            <a:endParaRPr kumimoji="0" lang="en-US" altLang="ko-KR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굴림" charset="-127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685800" y="1981200"/>
            <a:ext cx="7772400" cy="4114800"/>
          </a:xfrm>
          <a:prstGeom prst="rect">
            <a:avLst/>
          </a:prstGeom>
          <a:ln/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The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universe of discourse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can itself be considered a set, call it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U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The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complement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of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written    , is the complement of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w.r.t.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U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i.e.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it is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U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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E.g.,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If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U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=</a:t>
            </a:r>
            <a:r>
              <a:rPr kumimoji="0" lang="en-US" altLang="ko-KR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N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,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endParaRPr kumimoji="0" lang="en-US" altLang="ko-KR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657600" y="5029200"/>
          <a:ext cx="42799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3" imgW="1371600" imgH="241200" progId="Equation.3">
                  <p:embed/>
                </p:oleObj>
              </mc:Choice>
              <mc:Fallback>
                <p:oleObj name="Equation" r:id="rId3" imgW="137160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029200"/>
                        <a:ext cx="42799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715000" y="2895600"/>
          <a:ext cx="4587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5" imgW="164880" imgH="190440" progId="Equation.3">
                  <p:embed/>
                </p:oleObj>
              </mc:Choice>
              <mc:Fallback>
                <p:oleObj name="Equation" r:id="rId5" imgW="164880" imgH="1904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895600"/>
                        <a:ext cx="458788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838200" y="152400"/>
            <a:ext cx="7772400" cy="11430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400" b="0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Set Complements</a:t>
            </a:r>
            <a:endParaRPr kumimoji="0" lang="en-US" altLang="ko-KR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굴림" charset="-127"/>
              <a:cs typeface="+mj-cs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685800" y="1981200"/>
            <a:ext cx="7772400" cy="4114800"/>
          </a:xfrm>
          <a:prstGeom prst="rect">
            <a:avLst/>
          </a:prstGeom>
          <a:ln/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Identity:         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=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  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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U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=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Domination:  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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U=U    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=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Idempotent:     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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=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 =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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Double complement: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Commutative: 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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B=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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  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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B=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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Associative:   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(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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C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)=(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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)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C</a:t>
            </a:r>
            <a:b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</a:b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                      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(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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C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)=(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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B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)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C</a:t>
            </a:r>
            <a:endParaRPr kumimoji="0" lang="en-US" altLang="ko-KR" sz="2800" b="0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  <a:sym typeface="Symbol" pitchFamily="18" charset="2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990600" y="0"/>
            <a:ext cx="7772400" cy="11430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400" b="0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Set Identities</a:t>
            </a:r>
            <a:endParaRPr kumimoji="0" lang="en-US" altLang="ko-KR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굴림" charset="-127"/>
              <a:cs typeface="+mj-cs"/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>
                <a:solidFill>
                  <a:srgbClr val="FFFF00"/>
                </a:solidFill>
              </a:rPr>
              <a:t>Introduction to Databases</a:t>
            </a:r>
            <a:endParaRPr lang="ar-SA" dirty="0">
              <a:solidFill>
                <a:srgbClr val="FFFF00"/>
              </a:solidFill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 bwMode="auto">
          <a:xfrm>
            <a:off x="434975" y="1371600"/>
            <a:ext cx="8709025" cy="52244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/>
              <a:t>Information is not useful if not organized </a:t>
            </a:r>
          </a:p>
          <a:p>
            <a:pPr eaLnBrk="1" hangingPunct="1"/>
            <a:r>
              <a:rPr lang="en-US" dirty="0"/>
              <a:t>In database, data are organized in a way that people find meaningful and useful.</a:t>
            </a:r>
          </a:p>
          <a:p>
            <a:pPr eaLnBrk="1" hangingPunct="1"/>
            <a:r>
              <a:rPr lang="en-US" dirty="0"/>
              <a:t>Database Management System (DBMS) is used to input, sort, organize and store data.</a:t>
            </a:r>
          </a:p>
          <a:p>
            <a:pPr eaLnBrk="1" hangingPunct="1"/>
            <a:endParaRPr lang="ar-SA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3200400" y="228600"/>
            <a:ext cx="346280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200" b="1" i="0" dirty="0">
                <a:solidFill>
                  <a:srgbClr val="FFFF00"/>
                </a:solidFill>
              </a:rPr>
              <a:t>Relational model</a:t>
            </a:r>
          </a:p>
        </p:txBody>
      </p:sp>
      <p:pic>
        <p:nvPicPr>
          <p:cNvPr id="9219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28788" y="979488"/>
            <a:ext cx="5557837" cy="350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785813" y="4786313"/>
            <a:ext cx="8215312" cy="1785937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Data are organized in two dimensional tables (relations)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Tables re related to each other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Relational Database Management System (RDBMS) are more common model used today</a:t>
            </a:r>
          </a:p>
          <a:p>
            <a:pPr marL="342900" indent="-342900" algn="l">
              <a:spcBef>
                <a:spcPct val="20000"/>
              </a:spcBef>
              <a:defRPr/>
            </a:pPr>
            <a:endParaRPr lang="ar-SA" sz="3200" i="0" kern="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2362200" y="152400"/>
            <a:ext cx="613828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800" b="1" i="0" dirty="0">
                <a:solidFill>
                  <a:srgbClr val="FFFF00"/>
                </a:solidFill>
              </a:rPr>
              <a:t>Relation (Name, Attributes, </a:t>
            </a:r>
            <a:r>
              <a:rPr lang="en-US" sz="2800" b="1" i="0" dirty="0" err="1">
                <a:solidFill>
                  <a:srgbClr val="FFFF00"/>
                </a:solidFill>
              </a:rPr>
              <a:t>Tuples</a:t>
            </a:r>
            <a:r>
              <a:rPr lang="en-US" sz="2800" b="1" i="0" dirty="0">
                <a:solidFill>
                  <a:srgbClr val="FFFF00"/>
                </a:solidFill>
              </a:rPr>
              <a:t>)</a:t>
            </a:r>
          </a:p>
        </p:txBody>
      </p:sp>
      <p:pic>
        <p:nvPicPr>
          <p:cNvPr id="10243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7975" y="1655763"/>
            <a:ext cx="5081588" cy="291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785813" y="4786313"/>
            <a:ext cx="7500937" cy="1785937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i="0" kern="0" dirty="0">
                <a:solidFill>
                  <a:srgbClr val="FF0000"/>
                </a:solidFill>
                <a:latin typeface="+mn-lt"/>
              </a:rPr>
              <a:t>Relation appears in 2 dimensional table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i="0" kern="0" dirty="0">
                <a:solidFill>
                  <a:srgbClr val="FF0000"/>
                </a:solidFill>
                <a:latin typeface="+mn-lt"/>
              </a:rPr>
              <a:t>That doesn’t mean data stored as table; the physical storage of data is independent of the logical organization of data</a:t>
            </a:r>
          </a:p>
          <a:p>
            <a:pPr marL="342900" indent="-342900" algn="l">
              <a:spcBef>
                <a:spcPct val="20000"/>
              </a:spcBef>
              <a:defRPr/>
            </a:pPr>
            <a:endParaRPr lang="ar-SA" sz="3200" i="0" kern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14313" y="785813"/>
            <a:ext cx="2857500" cy="1785937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600" b="1" i="0" kern="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Attributes are the column heading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600" b="1" i="0" kern="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Each column must have a unique heading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600" b="1" i="0" kern="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Number of columns is called the degree of the relation </a:t>
            </a:r>
            <a:endParaRPr lang="ar-SA" sz="1400" b="1" i="0" kern="0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786563" y="1357313"/>
            <a:ext cx="2428875" cy="1785937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600" b="1" i="0" kern="0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Tuple</a:t>
            </a:r>
            <a:r>
              <a:rPr lang="en-US" sz="1600" b="1" i="0" kern="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 is a collection of attribute value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600" b="1" i="0" kern="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Total number of rows is called Cardinality of the relation</a:t>
            </a:r>
            <a:endParaRPr lang="ar-SA" sz="1400" b="1" i="0" kern="0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57188" y="3071813"/>
            <a:ext cx="2428875" cy="857250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400" b="1" i="0" kern="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Each relation must have a unique name</a:t>
            </a:r>
            <a:endParaRPr lang="ar-SA" sz="1400" b="1" i="0" kern="0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rot="10800000">
            <a:off x="3286125" y="1500188"/>
            <a:ext cx="1000125" cy="28575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 bwMode="auto">
          <a:xfrm rot="5400000" flipH="1" flipV="1">
            <a:off x="7429501" y="2928937"/>
            <a:ext cx="500062" cy="214313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 bwMode="auto">
          <a:xfrm rot="10800000">
            <a:off x="2286000" y="4143375"/>
            <a:ext cx="500063" cy="214313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251" name="TextBox 11"/>
          <p:cNvSpPr txBox="1">
            <a:spLocks noChangeArrowheads="1"/>
          </p:cNvSpPr>
          <p:nvPr/>
        </p:nvSpPr>
        <p:spPr bwMode="auto">
          <a:xfrm>
            <a:off x="1143000" y="3857625"/>
            <a:ext cx="1643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i="0">
                <a:solidFill>
                  <a:schemeClr val="tx1"/>
                </a:solidFill>
              </a:rPr>
              <a:t>Name</a:t>
            </a:r>
            <a:endParaRPr lang="ar-SA" sz="2000" i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 rot="16200000" flipV="1">
            <a:off x="1500188" y="3643312"/>
            <a:ext cx="357188" cy="214313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2571750" y="1571625"/>
            <a:ext cx="3875088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" charset="0"/>
              </a:rPr>
              <a:t>OPERATIONS</a:t>
            </a:r>
          </a:p>
          <a:p>
            <a:pPr>
              <a:defRPr/>
            </a:pPr>
            <a:r>
              <a:rPr lang="en-US" sz="4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" charset="0"/>
              </a:rPr>
              <a:t>          ON</a:t>
            </a:r>
          </a:p>
          <a:p>
            <a:pPr>
              <a:defRPr/>
            </a:pPr>
            <a:r>
              <a:rPr lang="en-US" sz="4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" charset="0"/>
              </a:rPr>
              <a:t>  RELATIONS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0"/>
          <p:cNvSpPr txBox="1">
            <a:spLocks noChangeArrowheads="1"/>
          </p:cNvSpPr>
          <p:nvPr/>
        </p:nvSpPr>
        <p:spPr bwMode="auto">
          <a:xfrm>
            <a:off x="3124200" y="228600"/>
            <a:ext cx="328006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200" b="1" i="0" dirty="0">
                <a:solidFill>
                  <a:srgbClr val="FFFF00"/>
                </a:solidFill>
              </a:rPr>
              <a:t>Insert operation</a:t>
            </a:r>
          </a:p>
        </p:txBody>
      </p:sp>
      <p:pic>
        <p:nvPicPr>
          <p:cNvPr id="12291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0588" y="2214563"/>
            <a:ext cx="718185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928688" y="4572000"/>
            <a:ext cx="7786687" cy="785813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Unary operation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Insert Operation: Inserts new </a:t>
            </a:r>
            <a:r>
              <a:rPr lang="en-US" sz="2400" b="1" i="0" kern="0" dirty="0" err="1">
                <a:solidFill>
                  <a:srgbClr val="FF0000"/>
                </a:solidFill>
                <a:latin typeface="+mn-lt"/>
              </a:rPr>
              <a:t>tuple</a:t>
            </a: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 into the relation</a:t>
            </a:r>
          </a:p>
          <a:p>
            <a:pPr marL="342900" indent="-342900" algn="l">
              <a:spcBef>
                <a:spcPct val="20000"/>
              </a:spcBef>
              <a:defRPr/>
            </a:pPr>
            <a:endParaRPr lang="ar-SA" sz="3200" i="0" kern="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3124200" y="152400"/>
            <a:ext cx="339387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200" b="1" i="0" dirty="0">
                <a:solidFill>
                  <a:srgbClr val="FFFF00"/>
                </a:solidFill>
              </a:rPr>
              <a:t>Delete operation</a:t>
            </a:r>
          </a:p>
        </p:txBody>
      </p:sp>
      <p:pic>
        <p:nvPicPr>
          <p:cNvPr id="13315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2000250"/>
            <a:ext cx="6886575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857250" y="4500563"/>
            <a:ext cx="7215188" cy="785812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Unary operation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Delete Operation: Deletes </a:t>
            </a:r>
            <a:r>
              <a:rPr lang="en-US" sz="2400" b="1" i="0" kern="0" dirty="0" err="1">
                <a:solidFill>
                  <a:srgbClr val="FF0000"/>
                </a:solidFill>
                <a:latin typeface="+mn-lt"/>
              </a:rPr>
              <a:t>tuple</a:t>
            </a: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 from the relation</a:t>
            </a:r>
          </a:p>
          <a:p>
            <a:pPr marL="342900" indent="-342900" algn="l">
              <a:spcBef>
                <a:spcPct val="20000"/>
              </a:spcBef>
              <a:defRPr/>
            </a:pPr>
            <a:endParaRPr lang="ar-SA" sz="3200" i="0" kern="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2895600" y="152400"/>
            <a:ext cx="35525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200" b="1" i="0" dirty="0">
                <a:solidFill>
                  <a:srgbClr val="FFFF00"/>
                </a:solidFill>
              </a:rPr>
              <a:t>Update operation</a:t>
            </a:r>
          </a:p>
        </p:txBody>
      </p:sp>
      <p:pic>
        <p:nvPicPr>
          <p:cNvPr id="14339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0563" y="1714500"/>
            <a:ext cx="7596187" cy="191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285750" y="4429125"/>
            <a:ext cx="8072438" cy="785813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Unary operation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Update Operation: Changes the values of some attributes of a </a:t>
            </a:r>
            <a:r>
              <a:rPr lang="en-US" sz="2400" b="1" i="0" kern="0" dirty="0" err="1">
                <a:solidFill>
                  <a:srgbClr val="FF0000"/>
                </a:solidFill>
                <a:latin typeface="+mn-lt"/>
              </a:rPr>
              <a:t>tulpe</a:t>
            </a:r>
            <a:endParaRPr lang="en-US" sz="2400" b="1" i="0" kern="0" dirty="0">
              <a:solidFill>
                <a:srgbClr val="FF0000"/>
              </a:solidFill>
              <a:latin typeface="+mn-lt"/>
            </a:endParaRPr>
          </a:p>
          <a:p>
            <a:pPr marL="342900" indent="-342900" algn="l">
              <a:spcBef>
                <a:spcPct val="20000"/>
              </a:spcBef>
              <a:defRPr/>
            </a:pPr>
            <a:endParaRPr lang="ar-SA" sz="3200" i="0" kern="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Ways of Describing Sets</a:t>
            </a:r>
          </a:p>
        </p:txBody>
      </p:sp>
      <p:sp>
        <p:nvSpPr>
          <p:cNvPr id="2560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609600"/>
          </a:xfrm>
        </p:spPr>
        <p:txBody>
          <a:bodyPr/>
          <a:lstStyle/>
          <a:p>
            <a:r>
              <a:rPr lang="en-US" dirty="0"/>
              <a:t>List the elements</a:t>
            </a:r>
          </a:p>
        </p:txBody>
      </p:sp>
      <p:sp>
        <p:nvSpPr>
          <p:cNvPr id="25604" name="Rectangle 1028"/>
          <p:cNvSpPr>
            <a:spLocks noChangeArrowheads="1"/>
          </p:cNvSpPr>
          <p:nvPr/>
        </p:nvSpPr>
        <p:spPr bwMode="auto">
          <a:xfrm>
            <a:off x="609600" y="3276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SzPct val="85000"/>
              <a:buFontTx/>
              <a:buBlip>
                <a:blip r:embed="rId3"/>
              </a:buBlip>
            </a:pPr>
            <a:r>
              <a:rPr lang="en-US" sz="2800" dirty="0"/>
              <a:t>Give a verbal description</a:t>
            </a:r>
          </a:p>
          <a:p>
            <a:pPr marL="742950" lvl="1" indent="-285750">
              <a:spcBef>
                <a:spcPct val="20000"/>
              </a:spcBef>
              <a:buSzPct val="85000"/>
              <a:buFontTx/>
              <a:buBlip>
                <a:blip r:embed="rId3"/>
              </a:buBlip>
            </a:pPr>
            <a:r>
              <a:rPr lang="en-US" sz="2800" dirty="0"/>
              <a:t>“A is the set of all integers from 1 to 6, inclusive”</a:t>
            </a:r>
          </a:p>
          <a:p>
            <a:pPr marL="342900" indent="-342900">
              <a:spcBef>
                <a:spcPct val="20000"/>
              </a:spcBef>
              <a:buSzPct val="85000"/>
              <a:buFontTx/>
              <a:buBlip>
                <a:blip r:embed="rId3"/>
              </a:buBlip>
            </a:pPr>
            <a:r>
              <a:rPr lang="en-US" sz="2800" dirty="0"/>
              <a:t>Give a mathematical inclusion rule</a:t>
            </a:r>
          </a:p>
        </p:txBody>
      </p:sp>
      <p:sp>
        <p:nvSpPr>
          <p:cNvPr id="25607" name="Rectangle 1031"/>
          <p:cNvSpPr>
            <a:spLocks noChangeArrowheads="1"/>
          </p:cNvSpPr>
          <p:nvPr/>
        </p:nvSpPr>
        <p:spPr bwMode="auto">
          <a:xfrm>
            <a:off x="390525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25606" name="Object 1030"/>
          <p:cNvGraphicFramePr>
            <a:graphicFrameLocks noChangeAspect="1"/>
          </p:cNvGraphicFramePr>
          <p:nvPr/>
        </p:nvGraphicFramePr>
        <p:xfrm>
          <a:off x="2209800" y="2514600"/>
          <a:ext cx="3352800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r:id="rId4" imgW="1333500" imgH="304800" progId="Equation.DSMT4">
                  <p:embed/>
                </p:oleObj>
              </mc:Choice>
              <mc:Fallback>
                <p:oleObj r:id="rId4" imgW="1333500" imgH="304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14600"/>
                        <a:ext cx="3352800" cy="766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0" name="Rectangle 1034"/>
          <p:cNvSpPr>
            <a:spLocks noChangeArrowheads="1"/>
          </p:cNvSpPr>
          <p:nvPr/>
        </p:nvSpPr>
        <p:spPr bwMode="auto">
          <a:xfrm>
            <a:off x="3554413" y="32654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612" name="Rectangle 1036"/>
          <p:cNvSpPr>
            <a:spLocks noChangeArrowheads="1"/>
          </p:cNvSpPr>
          <p:nvPr/>
        </p:nvSpPr>
        <p:spPr bwMode="auto">
          <a:xfrm>
            <a:off x="3554413" y="32654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25611" name="Object 1035"/>
          <p:cNvGraphicFramePr>
            <a:graphicFrameLocks noChangeAspect="1"/>
          </p:cNvGraphicFramePr>
          <p:nvPr/>
        </p:nvGraphicFramePr>
        <p:xfrm>
          <a:off x="1752600" y="5486400"/>
          <a:ext cx="5181600" cy="83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r:id="rId6" imgW="2032000" imgH="330200" progId="Equation.DSMT4">
                  <p:embed/>
                </p:oleObj>
              </mc:Choice>
              <mc:Fallback>
                <p:oleObj r:id="rId6" imgW="2032000" imgH="330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486400"/>
                        <a:ext cx="5181600" cy="833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2895600" y="228600"/>
            <a:ext cx="33714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200" b="1" i="0" dirty="0">
                <a:solidFill>
                  <a:srgbClr val="FFFF00"/>
                </a:solidFill>
              </a:rPr>
              <a:t>Select operation</a:t>
            </a:r>
          </a:p>
        </p:txBody>
      </p:sp>
      <p:pic>
        <p:nvPicPr>
          <p:cNvPr id="15363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225" y="2000250"/>
            <a:ext cx="735965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214438" y="4214813"/>
            <a:ext cx="6715125" cy="785812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Unary operation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Select Operation: Uses some criteria to select some </a:t>
            </a:r>
            <a:r>
              <a:rPr lang="en-US" sz="2400" b="1" i="0" kern="0" dirty="0" err="1">
                <a:solidFill>
                  <a:srgbClr val="FF0000"/>
                </a:solidFill>
                <a:latin typeface="+mn-lt"/>
              </a:rPr>
              <a:t>tuples</a:t>
            </a: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  from the original relation </a:t>
            </a:r>
          </a:p>
          <a:p>
            <a:pPr marL="342900" indent="-342900" algn="l">
              <a:spcBef>
                <a:spcPct val="20000"/>
              </a:spcBef>
              <a:defRPr/>
            </a:pPr>
            <a:endParaRPr lang="ar-SA" sz="3200" i="0" kern="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2895600" y="152400"/>
            <a:ext cx="355417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200" b="1" i="0" dirty="0">
                <a:solidFill>
                  <a:srgbClr val="FFFF00"/>
                </a:solidFill>
              </a:rPr>
              <a:t>Project operation</a:t>
            </a:r>
          </a:p>
        </p:txBody>
      </p:sp>
      <p:pic>
        <p:nvPicPr>
          <p:cNvPr id="16387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5188" y="1857375"/>
            <a:ext cx="7278687" cy="233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714500" y="4572000"/>
            <a:ext cx="5786438" cy="785813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Unary operation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Project Operation: Creates relation in which each </a:t>
            </a:r>
            <a:r>
              <a:rPr lang="en-US" sz="2400" b="1" i="0" kern="0" dirty="0" err="1">
                <a:solidFill>
                  <a:srgbClr val="FF0000"/>
                </a:solidFill>
                <a:latin typeface="+mn-lt"/>
              </a:rPr>
              <a:t>tulpe</a:t>
            </a: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 has fewer attributes </a:t>
            </a:r>
          </a:p>
          <a:p>
            <a:pPr marL="342900" indent="-342900" algn="l">
              <a:spcBef>
                <a:spcPct val="20000"/>
              </a:spcBef>
              <a:defRPr/>
            </a:pPr>
            <a:endParaRPr lang="ar-SA" sz="3200" i="0" kern="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3276600" y="152400"/>
            <a:ext cx="300595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200" b="1" i="0" dirty="0">
                <a:solidFill>
                  <a:srgbClr val="FFFF00"/>
                </a:solidFill>
              </a:rPr>
              <a:t>Join operation</a:t>
            </a:r>
          </a:p>
        </p:txBody>
      </p:sp>
      <p:pic>
        <p:nvPicPr>
          <p:cNvPr id="17411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63" y="1328738"/>
            <a:ext cx="7072312" cy="343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571500" y="5000625"/>
            <a:ext cx="8001000" cy="785813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Binary operation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Join Operation: Takes two relation and combine them based on common attribute </a:t>
            </a:r>
          </a:p>
          <a:p>
            <a:pPr marL="342900" indent="-342900" algn="l">
              <a:spcBef>
                <a:spcPct val="20000"/>
              </a:spcBef>
              <a:defRPr/>
            </a:pPr>
            <a:endParaRPr lang="ar-SA" sz="3200" i="0" kern="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3276600" y="152400"/>
            <a:ext cx="332494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200" b="1" i="0" dirty="0">
                <a:solidFill>
                  <a:srgbClr val="FFFF00"/>
                </a:solidFill>
              </a:rPr>
              <a:t>Union operation</a:t>
            </a:r>
          </a:p>
        </p:txBody>
      </p:sp>
      <p:pic>
        <p:nvPicPr>
          <p:cNvPr id="18435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1538" y="1500188"/>
            <a:ext cx="7272337" cy="301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285750" y="4714875"/>
            <a:ext cx="8072438" cy="785813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Binary operation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Union Operation: Creates new relation in which each </a:t>
            </a:r>
            <a:r>
              <a:rPr lang="en-US" sz="2400" b="1" i="0" kern="0" dirty="0" err="1">
                <a:solidFill>
                  <a:srgbClr val="FF0000"/>
                </a:solidFill>
                <a:latin typeface="+mn-lt"/>
              </a:rPr>
              <a:t>tuple</a:t>
            </a: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 is either in the first relation, the second relation or in both</a:t>
            </a:r>
          </a:p>
          <a:p>
            <a:pPr marL="342900" indent="-342900" algn="l">
              <a:spcBef>
                <a:spcPct val="20000"/>
              </a:spcBef>
              <a:defRPr/>
            </a:pPr>
            <a:endParaRPr lang="ar-SA" sz="3200" i="0" kern="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2819400" y="228600"/>
            <a:ext cx="448552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200" b="1" i="0" dirty="0">
                <a:solidFill>
                  <a:srgbClr val="FFFF00"/>
                </a:solidFill>
              </a:rPr>
              <a:t>Intersection operation</a:t>
            </a:r>
          </a:p>
        </p:txBody>
      </p:sp>
      <p:pic>
        <p:nvPicPr>
          <p:cNvPr id="19459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8538" y="1649413"/>
            <a:ext cx="7073900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928688" y="4857750"/>
            <a:ext cx="7215187" cy="785813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Binary operation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Intersection Operation: Creates new relation in which each </a:t>
            </a:r>
            <a:r>
              <a:rPr lang="en-US" sz="2400" b="1" i="0" kern="0" dirty="0" err="1">
                <a:solidFill>
                  <a:srgbClr val="FF0000"/>
                </a:solidFill>
                <a:latin typeface="+mn-lt"/>
              </a:rPr>
              <a:t>tuple</a:t>
            </a: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 is either in  both relations.</a:t>
            </a:r>
          </a:p>
          <a:p>
            <a:pPr marL="342900" indent="-342900" algn="l">
              <a:spcBef>
                <a:spcPct val="20000"/>
              </a:spcBef>
              <a:defRPr/>
            </a:pPr>
            <a:endParaRPr lang="ar-SA" sz="3200" i="0" kern="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2971800" y="228600"/>
            <a:ext cx="416812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200" b="1" i="0" dirty="0">
                <a:solidFill>
                  <a:srgbClr val="FFFF00"/>
                </a:solidFill>
              </a:rPr>
              <a:t>Difference operation</a:t>
            </a:r>
          </a:p>
        </p:txBody>
      </p:sp>
      <p:pic>
        <p:nvPicPr>
          <p:cNvPr id="20483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" y="1500188"/>
            <a:ext cx="7158038" cy="296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857250" y="4714875"/>
            <a:ext cx="7715250" cy="785813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Binary Operation</a:t>
            </a:r>
          </a:p>
          <a:p>
            <a:pPr marL="342900" indent="-342900" algn="l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Difference Operation: Creates new relation where the new </a:t>
            </a:r>
            <a:r>
              <a:rPr lang="en-US" sz="2400" b="1" i="0" kern="0" dirty="0" err="1">
                <a:solidFill>
                  <a:srgbClr val="FF0000"/>
                </a:solidFill>
                <a:latin typeface="+mn-lt"/>
              </a:rPr>
              <a:t>tuples</a:t>
            </a:r>
            <a:r>
              <a:rPr lang="en-US" sz="2400" b="1" i="0" kern="0" dirty="0">
                <a:solidFill>
                  <a:srgbClr val="FF0000"/>
                </a:solidFill>
                <a:latin typeface="+mn-lt"/>
              </a:rPr>
              <a:t> are in the first relation but not in the second.</a:t>
            </a:r>
          </a:p>
          <a:p>
            <a:pPr marL="342900" indent="-342900" algn="l">
              <a:spcBef>
                <a:spcPct val="20000"/>
              </a:spcBef>
              <a:defRPr/>
            </a:pPr>
            <a:endParaRPr lang="ar-SA" sz="3200" i="0" kern="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2667000" y="2438400"/>
            <a:ext cx="383162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4800" b="1" i="0" dirty="0"/>
              <a:t>THANK YOU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Some Special Sets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The Null Set or Empty Set.  This is a set with no elements, often symbolized by</a:t>
            </a:r>
            <a:br>
              <a:rPr lang="en-US" sz="2800"/>
            </a:br>
            <a:br>
              <a:rPr lang="en-US" sz="2800"/>
            </a:br>
            <a:br>
              <a:rPr lang="en-US" sz="2800"/>
            </a:b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The Universal Set. This is the set of all elements currently under consideration, and is often symbolized by</a:t>
            </a:r>
            <a:br>
              <a:rPr lang="en-US" sz="2800"/>
            </a:br>
            <a:br>
              <a:rPr lang="en-US" sz="2800"/>
            </a:br>
            <a:endParaRPr lang="en-US" sz="2800"/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3962400" y="2133601"/>
          <a:ext cx="63111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355320" imgH="355320" progId="Equation.DSMT4">
                  <p:embed/>
                </p:oleObj>
              </mc:Choice>
              <mc:Fallback>
                <p:oleObj name="Equation" r:id="rId3" imgW="35532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133601"/>
                        <a:ext cx="631115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3810000" y="4419600"/>
          <a:ext cx="46672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5" imgW="342720" imgH="330120" progId="Equation.DSMT4">
                  <p:embed/>
                </p:oleObj>
              </mc:Choice>
              <mc:Fallback>
                <p:oleObj name="Equation" r:id="rId5" imgW="34272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419600"/>
                        <a:ext cx="466725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09600" y="1371600"/>
            <a:ext cx="7772400" cy="4343400"/>
          </a:xfrm>
          <a:prstGeom prst="rect">
            <a:avLst/>
          </a:prstGeom>
          <a:ln/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For sets, we’ll use variables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T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U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…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We can denote a set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in writing by listing all of its elements in curly braces: 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altLang="ko-KR" sz="2400" b="0" i="0" u="none" strike="noStrike" kern="0" cap="none" spc="0" normalizeH="0" baseline="0" noProof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{a, b, c} is the set of whatever 3 objects are denoted by a, b, c.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Set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builder notation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: For any proposition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P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(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) over any universe of discourse, {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|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P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(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)} is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the set of all x such that P(x).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    e.g., {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|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is an integer where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&gt;0 and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&lt;5 }</a:t>
            </a:r>
            <a:endParaRPr kumimoji="0" lang="en-US" altLang="ko-KR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2000" y="0"/>
            <a:ext cx="7772400" cy="11430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Basic notations for sets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533400" y="1371600"/>
            <a:ext cx="7772400" cy="4495800"/>
          </a:xfrm>
          <a:prstGeom prst="rect">
            <a:avLst/>
          </a:prstGeom>
          <a:ln/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Sets are inherently </a:t>
            </a:r>
            <a:r>
              <a:rPr kumimoji="0" lang="en-US" altLang="ko-KR" sz="2800" b="0" i="1" u="sng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unordered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altLang="ko-KR" sz="2400" b="0" i="0" u="none" strike="noStrike" kern="0" cap="none" spc="0" normalizeH="0" baseline="0" noProof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No matter what objects a, b, and c denote, </a:t>
            </a:r>
            <a:br>
              <a:rPr kumimoji="0" lang="en-US" altLang="ko-KR" sz="2400" b="0" i="0" u="none" strike="noStrike" kern="0" cap="none" spc="0" normalizeH="0" baseline="0" noProof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</a:br>
            <a:r>
              <a:rPr kumimoji="0" lang="en-US" altLang="ko-KR" sz="2400" b="0" i="0" u="none" strike="noStrike" kern="0" cap="none" spc="0" normalizeH="0" baseline="0" noProof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{a, b, c} = {a, c, b} = {b, a, c} =</a:t>
            </a:r>
            <a:br>
              <a:rPr kumimoji="0" lang="en-US" altLang="ko-KR" sz="2400" b="0" i="0" u="none" strike="noStrike" kern="0" cap="none" spc="0" normalizeH="0" baseline="0" noProof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</a:br>
            <a:r>
              <a:rPr kumimoji="0" lang="en-US" altLang="ko-KR" sz="2400" b="0" i="0" u="none" strike="noStrike" kern="0" cap="none" spc="0" normalizeH="0" baseline="0" noProof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{b, c, a} = {c, a, b} = {c, b, a}.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All elements are </a:t>
            </a:r>
            <a:r>
              <a:rPr kumimoji="0" lang="en-US" altLang="ko-KR" sz="2800" b="0" i="1" u="sng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distinct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(unequal);</a:t>
            </a:r>
            <a:b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</a:b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multiple listings make no difference!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altLang="ko-KR" sz="2400" b="0" i="0" u="none" strike="noStrike" kern="0" cap="none" spc="0" normalizeH="0" baseline="0" noProof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{a, b, c} = {a, a, b, a, b, c, c, c, c}. 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altLang="ko-KR" sz="2400" b="0" i="0" u="none" strike="noStrike" kern="0" cap="none" spc="0" normalizeH="0" baseline="0" noProof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This set contains at most 3 elements!</a:t>
            </a:r>
            <a:endParaRPr kumimoji="0" lang="en-US" altLang="ko-KR" sz="2400" b="0" i="0" u="none" strike="noStrike" kern="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838200" y="0"/>
            <a:ext cx="7772400" cy="11430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Basic properties of sets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762000" y="1295400"/>
            <a:ext cx="7772400" cy="4267200"/>
          </a:xfrm>
          <a:prstGeom prst="rect">
            <a:avLst/>
          </a:prstGeom>
          <a:ln/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Two sets are declared to be equal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if and only if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they contain </a:t>
            </a:r>
            <a:r>
              <a:rPr kumimoji="0" lang="en-US" altLang="ko-KR" sz="2800" b="0" i="0" u="sng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exactly the same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elements.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In particular, it does not matter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how the set is defined or denoted.</a:t>
            </a:r>
            <a:endParaRPr kumimoji="0" lang="en-US" altLang="ko-KR" sz="28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For example: The set {1, 2, 3, 4} = </a:t>
            </a:r>
            <a:b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</a:b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	{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|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is an integer where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&gt;0 and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&lt;5 } = </a:t>
            </a:r>
            <a:b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</a:b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	{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|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is a positive integer whose square</a:t>
            </a:r>
            <a:b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</a:b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              is  &gt;0 and &lt;25}</a:t>
            </a:r>
            <a:endParaRPr kumimoji="0" lang="en-US" altLang="ko-KR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762000" y="0"/>
            <a:ext cx="7772400" cy="11430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Definition of Set Equality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685800" y="1447800"/>
            <a:ext cx="7772400" cy="4267200"/>
          </a:xfrm>
          <a:prstGeom prst="rect">
            <a:avLst/>
          </a:prstGeom>
          <a:ln/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Conceptually, sets may be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infinite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(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i.e.,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not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finite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, without end, unending).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Symbols for some special infinite sets:</a:t>
            </a:r>
            <a:b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</a:br>
            <a:r>
              <a:rPr kumimoji="0" lang="en-US" altLang="ko-KR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N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= {0, 1, 2, …}    The </a:t>
            </a:r>
            <a:r>
              <a:rPr kumimoji="0" lang="en-US" altLang="ko-KR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n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atural numbers.</a:t>
            </a:r>
            <a:b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</a:br>
            <a:r>
              <a:rPr kumimoji="0" lang="en-US" altLang="ko-KR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Z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= {…, -2, -1, 0, 1, 2, …}  The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iner Hand ITC" pitchFamily="66" charset="0"/>
                <a:ea typeface="굴림" charset="-127"/>
                <a:cs typeface="+mn-cs"/>
              </a:rPr>
              <a:t>i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ntegers.</a:t>
            </a:r>
            <a:b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</a:br>
            <a:r>
              <a:rPr kumimoji="0" lang="en-US" altLang="ko-KR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R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 = The “</a:t>
            </a:r>
            <a:r>
              <a:rPr kumimoji="0" lang="en-US" altLang="ko-KR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r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eal” numbers, such as 374.1828471929498181917281943125…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Infinite sets come in different sizes!</a:t>
            </a:r>
            <a:endParaRPr kumimoji="0" lang="en-US" altLang="ko-KR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838200" y="0"/>
            <a:ext cx="7772400" cy="11430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400" b="0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Infinite Sets</a:t>
            </a:r>
            <a:endParaRPr kumimoji="0" lang="en-US" altLang="ko-KR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굴림" charset="-127"/>
              <a:cs typeface="+mj-cs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685800" y="1981200"/>
            <a:ext cx="7772400" cy="4114800"/>
          </a:xfrm>
          <a:prstGeom prst="rect">
            <a:avLst/>
          </a:prstGeom>
          <a:ln/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ko-KR" altLang="en-US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 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(“null”, “the empty set”) is the unique set that contains no elements whatsoever.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 = {} = {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x|</a:t>
            </a:r>
            <a:r>
              <a:rPr kumimoji="0" lang="en-US" altLang="ko-KR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False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}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No matter the domain of discourse,</a:t>
            </a:r>
            <a:b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</a:b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we have the axiom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                        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: </a:t>
            </a:r>
            <a:r>
              <a:rPr kumimoji="0" lang="en-US" altLang="ko-KR" sz="2800" b="0" i="1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x</a:t>
            </a:r>
            <a:r>
              <a:rPr kumimoji="0" lang="en-US" altLang="ko-KR" sz="28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  <a:sym typeface="Symbol" pitchFamily="18" charset="2"/>
              </a:rPr>
              <a:t>.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ko-KR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  <a:sym typeface="Symbol" pitchFamily="18" charset="2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85800" y="152400"/>
            <a:ext cx="7772400" cy="1143000"/>
          </a:xfrm>
          <a:prstGeom prst="rect">
            <a:avLst/>
          </a:prstGeom>
          <a:ln/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400" b="0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굴림" charset="-127"/>
                <a:cs typeface="+mj-cs"/>
              </a:rPr>
              <a:t>The Empty Set</a:t>
            </a:r>
            <a:endParaRPr kumimoji="0" lang="en-US" altLang="ko-KR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굴림" charset="-127"/>
              <a:cs typeface="+mj-cs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1_Presentation_MC_HR_141004">
  <a:themeElements>
    <a:clrScheme name="1_Presentation_MC_HR_141004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Presentation_MC_HR_141004">
      <a:majorFont>
        <a:latin typeface="Times New Roman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resentation_MC_HR_141004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esentation_MC_HR_141004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esentation_MC_HR_141004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esentation_MC_HR_141004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esentation_MC_HR_141004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esentation_MC_HR_141004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esentation_MC_HR_141004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</TotalTime>
  <Words>1993</Words>
  <Application>Microsoft Office PowerPoint</Application>
  <PresentationFormat>On-screen Show (4:3)</PresentationFormat>
  <Paragraphs>163</Paragraphs>
  <Slides>36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45" baseType="lpstr">
      <vt:lpstr>Arial</vt:lpstr>
      <vt:lpstr>Arial Black</vt:lpstr>
      <vt:lpstr>Calibri</vt:lpstr>
      <vt:lpstr>Times</vt:lpstr>
      <vt:lpstr>Times New Roman</vt:lpstr>
      <vt:lpstr>Viner Hand ITC</vt:lpstr>
      <vt:lpstr>1_Presentation_MC_HR_141004</vt:lpstr>
      <vt:lpstr>Equation.DSMT4</vt:lpstr>
      <vt:lpstr>Equation</vt:lpstr>
      <vt:lpstr>Pre-Requisite based Course Material for DBMS </vt:lpstr>
      <vt:lpstr>Introduction to Sets</vt:lpstr>
      <vt:lpstr>Ways of Describing Sets</vt:lpstr>
      <vt:lpstr>Some Special Sets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Introduction to Databases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Dr.Singhal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DESIGN</dc:title>
  <dc:creator>Dr.Singhal</dc:creator>
  <cp:lastModifiedBy>Manish Kumar</cp:lastModifiedBy>
  <cp:revision>93</cp:revision>
  <dcterms:created xsi:type="dcterms:W3CDTF">2010-08-24T21:24:50Z</dcterms:created>
  <dcterms:modified xsi:type="dcterms:W3CDTF">2019-12-18T07:44:23Z</dcterms:modified>
</cp:coreProperties>
</file>